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16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TitleSlid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4956-195E-440C-9E03-00B76B8CA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EE8E3-8844-4249-87AE-AA64A4EAD279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2FD6-3EF4-4A45-A180-3B72EFE3636D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1DA0F-C500-4C80-AFE2-FA0E894E2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Cap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3ECE3-3A42-422B-8F02-1B6F1ABF401D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56CA4-99B4-45F3-91BC-4D37F60BB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2293A-B000-4447-86FD-780621F388A0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4CB14-3A65-47CC-8822-19E41E3EE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3664E-AA36-4A10-A2BE-B84C5C5E7E34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E930D-E631-4627-8382-F96E51A6A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9EAE4-280E-4C23-A73E-88FDB22126C3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A52F5-2C8F-44A3-BB0C-B0A033376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BA4C-E338-4DCD-91C8-47DC9F335970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DB1CC-AD37-45A6-98B6-AC1076746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39D8B-7397-4906-B989-69CD2ABC32A2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C1A4C-0313-4C6F-9451-46791F85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395B1-65E9-4848-8E36-33DF9BF7EA20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92DA1-724D-4BF2-8F6B-D5F56FE9A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SectionHead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B0614-612C-433A-8B5C-7746E4AC03C1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0DBC4-E9D3-4300-A68D-27E96C2E8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E2504-8A88-4118-8917-8D97CDD1D11D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90C1C-9DE8-4D88-AFCD-72C387987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1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5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02678-FA91-4997-8377-134BFECCFAF8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23008-6813-49F7-A936-B18B0D867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E5B5E-113A-409A-9FE0-5C29D33C9A38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C639B-F428-4D9C-919C-726959D73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5FAAC-FC85-4DF5-BD0D-7A25594CEE76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722DF-EF0C-4237-96F4-F77271021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1B7C6-BF6C-40DC-B472-618A94B5EA10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73386-62F9-4B96-9F01-EA52A0C61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51548-26A1-45A5-AEE1-E674123021F4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F5FBD-82C6-4494-B4AF-CC788EF90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F5559891-E5FD-4395-9E2E-7D96F85A5CD5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5BA6ED7-FA97-47DA-A689-DFA6A4CC1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dictionary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50" cy="1470025"/>
          </a:xfrm>
        </p:spPr>
        <p:txBody>
          <a:bodyPr/>
          <a:lstStyle/>
          <a:p>
            <a:pPr eaLnBrk="1" hangingPunct="1"/>
            <a:r>
              <a:rPr lang="en-US" smtClean="0"/>
              <a:t>Managing Conflict in the Local Church</a:t>
            </a:r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1600200" y="3967163"/>
            <a:ext cx="676275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By: Reverend </a:t>
            </a:r>
            <a:r>
              <a:rPr lang="en-US" dirty="0" err="1" smtClean="0"/>
              <a:t>Quintin</a:t>
            </a:r>
            <a:r>
              <a:rPr lang="en-US" dirty="0" smtClean="0"/>
              <a:t> Few, Sr.</a:t>
            </a:r>
          </a:p>
          <a:p>
            <a:pPr eaLnBrk="1" hangingPunct="1"/>
            <a:r>
              <a:rPr lang="en-US" dirty="0" smtClean="0"/>
              <a:t>First Baptist Church of Suitland, </a:t>
            </a:r>
            <a:r>
              <a:rPr lang="en-US" dirty="0" smtClean="0"/>
              <a:t>Pastor</a:t>
            </a:r>
            <a:endParaRPr lang="en-US" dirty="0" smtClean="0"/>
          </a:p>
        </p:txBody>
      </p:sp>
      <p:pic>
        <p:nvPicPr>
          <p:cNvPr id="18435" name="Picture 3" descr="fbcsnewlog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779463" y="800100"/>
            <a:ext cx="7583487" cy="1044575"/>
          </a:xfrm>
        </p:spPr>
        <p:txBody>
          <a:bodyPr/>
          <a:lstStyle/>
          <a:p>
            <a:pPr eaLnBrk="1" hangingPunct="1"/>
            <a:r>
              <a:rPr lang="en-US" smtClean="0"/>
              <a:t>LEVEL 5—Destroy the Enemy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311400"/>
            <a:ext cx="7583487" cy="4208463"/>
          </a:xfrm>
        </p:spPr>
        <p:txBody>
          <a:bodyPr/>
          <a:lstStyle/>
          <a:p>
            <a:pPr marL="457200" indent="-457200" eaLnBrk="1" hangingPunct="1">
              <a:buFont typeface="Trebuchet MS" pitchFamily="34" charset="0"/>
              <a:buAutoNum type="arabicPeriod"/>
            </a:pPr>
            <a:r>
              <a:rPr lang="en-US" smtClean="0"/>
              <a:t>Positions are locked in</a:t>
            </a:r>
          </a:p>
          <a:p>
            <a:pPr marL="457200" indent="-457200" eaLnBrk="1" hangingPunct="1">
              <a:buFont typeface="Trebuchet MS" pitchFamily="34" charset="0"/>
              <a:buAutoNum type="arabicPeriod"/>
            </a:pPr>
            <a:r>
              <a:rPr lang="en-US" smtClean="0"/>
              <a:t>The genesis of the problem is lost</a:t>
            </a:r>
          </a:p>
        </p:txBody>
      </p:sp>
      <p:pic>
        <p:nvPicPr>
          <p:cNvPr id="27651" name="Picture 3" descr="fbcsnewlog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779463" y="952500"/>
            <a:ext cx="7583487" cy="1044575"/>
          </a:xfrm>
        </p:spPr>
        <p:txBody>
          <a:bodyPr/>
          <a:lstStyle/>
          <a:p>
            <a:pPr eaLnBrk="1" hangingPunct="1"/>
            <a:r>
              <a:rPr lang="en-US" smtClean="0"/>
              <a:t>Strategies to Manage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390775"/>
            <a:ext cx="7583487" cy="4208463"/>
          </a:xfrm>
        </p:spPr>
        <p:txBody>
          <a:bodyPr/>
          <a:lstStyle/>
          <a:p>
            <a:pPr eaLnBrk="1" hangingPunct="1"/>
            <a:r>
              <a:rPr lang="en-US" smtClean="0"/>
              <a:t>Following Matthew 18: 15-33</a:t>
            </a:r>
          </a:p>
          <a:p>
            <a:pPr eaLnBrk="1" hangingPunct="1"/>
            <a:r>
              <a:rPr lang="en-US" smtClean="0"/>
              <a:t>Collaborative problem solving</a:t>
            </a:r>
          </a:p>
          <a:p>
            <a:pPr eaLnBrk="1" hangingPunct="1"/>
            <a:r>
              <a:rPr lang="en-US" smtClean="0"/>
              <a:t>Seek an interventionist</a:t>
            </a:r>
          </a:p>
          <a:p>
            <a:pPr eaLnBrk="1" hangingPunct="1"/>
            <a:endParaRPr lang="en-US" smtClean="0"/>
          </a:p>
        </p:txBody>
      </p:sp>
      <p:pic>
        <p:nvPicPr>
          <p:cNvPr id="28675" name="Picture 3" descr="fbcsnewlog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779463" y="976313"/>
            <a:ext cx="7583487" cy="1044575"/>
          </a:xfrm>
        </p:spPr>
        <p:txBody>
          <a:bodyPr/>
          <a:lstStyle/>
          <a:p>
            <a:pPr eaLnBrk="1" hangingPunct="1"/>
            <a:r>
              <a:rPr lang="en-US" smtClean="0"/>
              <a:t>Following Matthew 18: 15-33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406650"/>
            <a:ext cx="7583487" cy="4208463"/>
          </a:xfrm>
        </p:spPr>
        <p:txBody>
          <a:bodyPr/>
          <a:lstStyle/>
          <a:p>
            <a:pPr eaLnBrk="1" hangingPunct="1"/>
            <a:r>
              <a:rPr lang="en-US" smtClean="0"/>
              <a:t>Conflict cannot be resolved through avoidance</a:t>
            </a:r>
          </a:p>
          <a:p>
            <a:pPr eaLnBrk="1" hangingPunct="1"/>
            <a:r>
              <a:rPr lang="en-US" smtClean="0"/>
              <a:t>Establish the facts</a:t>
            </a:r>
          </a:p>
          <a:p>
            <a:pPr eaLnBrk="1" hangingPunct="1"/>
            <a:r>
              <a:rPr lang="en-US" smtClean="0"/>
              <a:t>Christ gives the Church the authority to resolve conflict</a:t>
            </a:r>
          </a:p>
          <a:p>
            <a:pPr eaLnBrk="1" hangingPunct="1"/>
            <a:r>
              <a:rPr lang="en-US" smtClean="0"/>
              <a:t>The church must practice unlimited forgiveness</a:t>
            </a:r>
          </a:p>
        </p:txBody>
      </p:sp>
      <p:pic>
        <p:nvPicPr>
          <p:cNvPr id="29699" name="Picture 3" descr="fbcsnewlog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779463" y="850900"/>
            <a:ext cx="7583487" cy="1044575"/>
          </a:xfrm>
        </p:spPr>
        <p:txBody>
          <a:bodyPr/>
          <a:lstStyle/>
          <a:p>
            <a:pPr eaLnBrk="1" hangingPunct="1"/>
            <a:r>
              <a:rPr lang="en-US" smtClean="0"/>
              <a:t>Collaborative 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400300"/>
            <a:ext cx="7583487" cy="42084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u="sng" dirty="0" smtClean="0"/>
              <a:t>Ground Rules: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Willing to take time to understand other’s point of view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Develop &amp; maintain spirit of cooperation, NOT competition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Accept that differences are OK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Work towards mutual solution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Communicate clearly</a:t>
            </a:r>
            <a:endParaRPr lang="en-US" dirty="0"/>
          </a:p>
        </p:txBody>
      </p:sp>
      <p:pic>
        <p:nvPicPr>
          <p:cNvPr id="30723" name="Picture 3" descr="fbcsnewlog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520700" y="787400"/>
            <a:ext cx="7842250" cy="1044575"/>
          </a:xfrm>
        </p:spPr>
        <p:txBody>
          <a:bodyPr/>
          <a:lstStyle/>
          <a:p>
            <a:pPr eaLnBrk="1" hangingPunct="1"/>
            <a:r>
              <a:rPr lang="en-US" smtClean="0"/>
              <a:t>Collaborative Problem Solving, </a:t>
            </a:r>
            <a:r>
              <a:rPr lang="en-US" sz="2000" i="1" smtClean="0"/>
              <a:t>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336800"/>
            <a:ext cx="7583487" cy="42084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u="sng" dirty="0" smtClean="0"/>
              <a:t>Steps to Take: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Identify the problem or issue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Focus on the interest and needs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Deal with the offense as soon as possible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Invent options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Make the agreement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Reach a consensus</a:t>
            </a:r>
            <a:endParaRPr lang="en-US" dirty="0"/>
          </a:p>
        </p:txBody>
      </p:sp>
      <p:pic>
        <p:nvPicPr>
          <p:cNvPr id="31747" name="Picture 4" descr="fbcsnewlog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79463" y="927100"/>
            <a:ext cx="7583487" cy="1044575"/>
          </a:xfrm>
        </p:spPr>
        <p:txBody>
          <a:bodyPr/>
          <a:lstStyle/>
          <a:p>
            <a:pPr eaLnBrk="1" hangingPunct="1"/>
            <a:r>
              <a:rPr lang="en-US" smtClean="0"/>
              <a:t>Seek an Interventionist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400300"/>
            <a:ext cx="7583487" cy="4208463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When to use an interventionist</a:t>
            </a:r>
          </a:p>
          <a:p>
            <a:pPr marL="752475" lvl="1" indent="-457200" eaLnBrk="1" fontAlgn="auto" hangingPunct="1">
              <a:spcAft>
                <a:spcPts val="0"/>
              </a:spcAft>
              <a:buFont typeface="Wingdings 2" pitchFamily="18" charset="2"/>
              <a:buAutoNum type="alphaLcPeriod"/>
              <a:defRPr/>
            </a:pPr>
            <a:r>
              <a:rPr lang="en-US" dirty="0" smtClean="0"/>
              <a:t>When parties agree on a mediator</a:t>
            </a:r>
          </a:p>
          <a:p>
            <a:pPr marL="752475" lvl="1" indent="-457200" eaLnBrk="1" fontAlgn="auto" hangingPunct="1">
              <a:spcAft>
                <a:spcPts val="0"/>
              </a:spcAft>
              <a:buFont typeface="Wingdings 2" pitchFamily="18" charset="2"/>
              <a:buAutoNum type="alphaLcPeriod"/>
              <a:defRPr/>
            </a:pPr>
            <a:r>
              <a:rPr lang="en-US" dirty="0" smtClean="0"/>
              <a:t>When leadership has a desire for God’s glory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2.  Importance of neutrality</a:t>
            </a:r>
          </a:p>
          <a:p>
            <a:pPr marL="752475" lvl="1" indent="-457200" eaLnBrk="1" fontAlgn="auto" hangingPunct="1">
              <a:spcAft>
                <a:spcPts val="0"/>
              </a:spcAft>
              <a:buFont typeface="Wingdings 2" pitchFamily="18" charset="2"/>
              <a:buAutoNum type="alphaLcPeriod"/>
              <a:defRPr/>
            </a:pPr>
            <a:r>
              <a:rPr lang="en-US" dirty="0" smtClean="0"/>
              <a:t>Must be intentional</a:t>
            </a:r>
          </a:p>
          <a:p>
            <a:pPr marL="752475" lvl="1" indent="-457200" eaLnBrk="1" fontAlgn="auto" hangingPunct="1">
              <a:spcAft>
                <a:spcPts val="0"/>
              </a:spcAft>
              <a:buFont typeface="Wingdings 2" pitchFamily="18" charset="2"/>
              <a:buAutoNum type="alphaLcPeriod"/>
              <a:defRPr/>
            </a:pPr>
            <a:r>
              <a:rPr lang="en-US" dirty="0" smtClean="0"/>
              <a:t>Interest is only to honor Christ</a:t>
            </a:r>
          </a:p>
        </p:txBody>
      </p:sp>
      <p:pic>
        <p:nvPicPr>
          <p:cNvPr id="32771" name="Picture 3" descr="fbcsnewlog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779463" y="1308100"/>
            <a:ext cx="7583487" cy="1044575"/>
          </a:xfrm>
        </p:spPr>
        <p:txBody>
          <a:bodyPr/>
          <a:lstStyle/>
          <a:p>
            <a:pPr eaLnBrk="1" hangingPunct="1"/>
            <a:r>
              <a:rPr lang="en-US" smtClean="0"/>
              <a:t>Biblical Examples of Conflict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921000"/>
            <a:ext cx="7583487" cy="4208463"/>
          </a:xfrm>
        </p:spPr>
        <p:txBody>
          <a:bodyPr/>
          <a:lstStyle/>
          <a:p>
            <a:pPr marL="457200" indent="-457200" eaLnBrk="1" hangingPunct="1">
              <a:buFont typeface="Wingdings 2" pitchFamily="18" charset="2"/>
              <a:buAutoNum type="alphaUcPeriod"/>
            </a:pPr>
            <a:r>
              <a:rPr lang="en-US" smtClean="0"/>
              <a:t>Old Testament</a:t>
            </a:r>
          </a:p>
          <a:p>
            <a:pPr marL="752475" lvl="1" indent="-457200" eaLnBrk="1" hangingPunct="1">
              <a:buFont typeface="Trebuchet MS" pitchFamily="34" charset="0"/>
              <a:buAutoNum type="arabicPeriod"/>
            </a:pPr>
            <a:r>
              <a:rPr lang="en-US" smtClean="0"/>
              <a:t>Abraham &amp; Lot (Genesis 13: 5-10)</a:t>
            </a:r>
          </a:p>
          <a:p>
            <a:pPr marL="752475" lvl="1" indent="-457200" eaLnBrk="1" hangingPunct="1">
              <a:buFont typeface="Trebuchet MS" pitchFamily="34" charset="0"/>
              <a:buAutoNum type="arabicPeriod"/>
            </a:pPr>
            <a:r>
              <a:rPr lang="en-US" smtClean="0"/>
              <a:t>Moses &amp; the tribe of Reuben (Numbers 32: 1-18)</a:t>
            </a:r>
          </a:p>
          <a:p>
            <a:pPr marL="752475" lvl="1" indent="-457200" eaLnBrk="1" hangingPunct="1">
              <a:buFont typeface="Trebuchet MS" pitchFamily="34" charset="0"/>
              <a:buAutoNum type="arabicPeriod"/>
            </a:pPr>
            <a:endParaRPr lang="en-US" smtClean="0"/>
          </a:p>
          <a:p>
            <a:pPr marL="457200" indent="-457200" eaLnBrk="1" hangingPunct="1">
              <a:buFont typeface="Trebuchet MS" pitchFamily="34" charset="0"/>
              <a:buAutoNum type="alphaUcPeriod"/>
            </a:pPr>
            <a:r>
              <a:rPr lang="en-US" smtClean="0"/>
              <a:t>New Testament</a:t>
            </a:r>
          </a:p>
          <a:p>
            <a:pPr marL="752475" lvl="1" indent="-457200" eaLnBrk="1" hangingPunct="1">
              <a:buFont typeface="Trebuchet MS" pitchFamily="34" charset="0"/>
              <a:buAutoNum type="arabicPeriod"/>
            </a:pPr>
            <a:r>
              <a:rPr lang="en-US" smtClean="0"/>
              <a:t>Paul &amp; Philemon  </a:t>
            </a:r>
          </a:p>
          <a:p>
            <a:pPr marL="752475" lvl="1" indent="-457200" eaLnBrk="1" hangingPunct="1">
              <a:buFont typeface="Trebuchet MS" pitchFamily="34" charset="0"/>
              <a:buAutoNum type="arabicPeriod"/>
            </a:pPr>
            <a:r>
              <a:rPr lang="en-US" smtClean="0"/>
              <a:t>Jesus (Mark 10: 35-44)</a:t>
            </a:r>
          </a:p>
          <a:p>
            <a:pPr marL="752475" lvl="1" indent="-457200" eaLnBrk="1" hangingPunct="1">
              <a:buFont typeface="Wingdings 2" pitchFamily="18" charset="2"/>
              <a:buNone/>
            </a:pPr>
            <a:endParaRPr lang="en-US" smtClean="0"/>
          </a:p>
          <a:p>
            <a:pPr marL="457200" indent="-457200"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33795" name="Picture 3" descr="fbcsnewlog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779463" y="850900"/>
            <a:ext cx="7583487" cy="1044575"/>
          </a:xfrm>
        </p:spPr>
        <p:txBody>
          <a:bodyPr/>
          <a:lstStyle/>
          <a:p>
            <a:pPr eaLnBrk="1" hangingPunct="1"/>
            <a:r>
              <a:rPr lang="en-US" smtClean="0"/>
              <a:t>Take Home Message…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616200"/>
            <a:ext cx="7583487" cy="4208463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200" smtClean="0"/>
              <a:t>Jesus said, “Blessed are the peacemakers: for they shall be called the children of God”  Matthew 5:9.</a:t>
            </a:r>
          </a:p>
        </p:txBody>
      </p:sp>
      <p:pic>
        <p:nvPicPr>
          <p:cNvPr id="34819" name="Picture 3" descr="fbcsnewlog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Help church leaders understand the need to manage conflict</a:t>
            </a:r>
          </a:p>
          <a:p>
            <a:pPr eaLnBrk="1" hangingPunct="1"/>
            <a:r>
              <a:rPr lang="en-US" smtClean="0"/>
              <a:t>Identify escalating levels of conflict</a:t>
            </a:r>
          </a:p>
          <a:p>
            <a:pPr eaLnBrk="1" hangingPunct="1"/>
            <a:r>
              <a:rPr lang="en-US" smtClean="0"/>
              <a:t>Learn Biblical strategies to resolve conflict that bring glory &amp; honor to Christ</a:t>
            </a:r>
          </a:p>
        </p:txBody>
      </p:sp>
      <p:pic>
        <p:nvPicPr>
          <p:cNvPr id="19459" name="Picture 3" descr="fbcsnewlog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serious disagreement or argument, typically a protracted one </a:t>
            </a:r>
            <a:r>
              <a:rPr lang="en-US" sz="1400" i="1" smtClean="0"/>
              <a:t>(</a:t>
            </a:r>
            <a:r>
              <a:rPr lang="en-US" sz="1400" i="1" smtClean="0">
                <a:hlinkClick r:id="rId2"/>
              </a:rPr>
              <a:t>www.dictionary.com</a:t>
            </a:r>
            <a:r>
              <a:rPr lang="en-US" sz="1400" i="1" smtClean="0"/>
              <a:t>)</a:t>
            </a:r>
          </a:p>
          <a:p>
            <a:pPr eaLnBrk="1" hangingPunct="1"/>
            <a:r>
              <a:rPr lang="en-US" smtClean="0"/>
              <a:t>Fight, battle, or war </a:t>
            </a:r>
            <a:r>
              <a:rPr lang="en-US" sz="1400" i="1" smtClean="0"/>
              <a:t>(Merriam-Webster)</a:t>
            </a:r>
          </a:p>
          <a:p>
            <a:pPr eaLnBrk="1" hangingPunct="1"/>
            <a:r>
              <a:rPr lang="en-US" i="1" smtClean="0"/>
              <a:t>a: </a:t>
            </a:r>
            <a:r>
              <a:rPr lang="en-US" smtClean="0"/>
              <a:t>Competitive or opposing action of incompatibles </a:t>
            </a:r>
            <a:r>
              <a:rPr lang="en-US" b="1" smtClean="0"/>
              <a:t>:</a:t>
            </a:r>
            <a:r>
              <a:rPr lang="en-US" smtClean="0"/>
              <a:t> antagonistic state or action (as of divergent ideas, interests, or persons) </a:t>
            </a:r>
            <a:r>
              <a:rPr lang="en-US" i="1" smtClean="0"/>
              <a:t>b</a:t>
            </a:r>
            <a:r>
              <a:rPr lang="en-US" b="1" i="1" smtClean="0"/>
              <a:t>:</a:t>
            </a:r>
            <a:r>
              <a:rPr lang="en-US" i="1" smtClean="0"/>
              <a:t> </a:t>
            </a:r>
            <a:r>
              <a:rPr lang="en-US" smtClean="0"/>
              <a:t>mental struggle resulting from incompatible or opposing needs, drives, wishes, or external or internal demands </a:t>
            </a:r>
            <a:r>
              <a:rPr lang="en-US" sz="1400" i="1" smtClean="0"/>
              <a:t>(Merriam-Webster)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z="1400" i="1" smtClean="0"/>
          </a:p>
        </p:txBody>
      </p:sp>
      <p:pic>
        <p:nvPicPr>
          <p:cNvPr id="20483" name="Picture 3" descr="fbcsnewlogo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779463" y="1425575"/>
            <a:ext cx="7583487" cy="1044575"/>
          </a:xfrm>
        </p:spPr>
        <p:txBody>
          <a:bodyPr/>
          <a:lstStyle/>
          <a:p>
            <a:pPr eaLnBrk="1" hangingPunct="1"/>
            <a:r>
              <a:rPr lang="en-US" smtClean="0"/>
              <a:t>The Need for Managing Church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763" y="2781300"/>
            <a:ext cx="7583487" cy="4208463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 church is made up of redeemed sinners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 church is under the attack of Satan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 church is affected by influences of the world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1507" name="Picture 6" descr="fbcsnewlog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792163" y="571500"/>
            <a:ext cx="7583487" cy="1044575"/>
          </a:xfrm>
        </p:spPr>
        <p:txBody>
          <a:bodyPr/>
          <a:lstStyle/>
          <a:p>
            <a:pPr eaLnBrk="1" hangingPunct="1"/>
            <a:r>
              <a:rPr lang="en-US" smtClean="0"/>
              <a:t>Five Levels of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146300"/>
            <a:ext cx="7583487" cy="4208463"/>
          </a:xfrm>
        </p:spPr>
        <p:txBody>
          <a:bodyPr/>
          <a:lstStyle/>
          <a:p>
            <a:pPr eaLnBrk="1" hangingPunct="1"/>
            <a:r>
              <a:rPr lang="en-US" smtClean="0"/>
              <a:t>LEVEL 1— A Problem to Solve</a:t>
            </a:r>
          </a:p>
          <a:p>
            <a:pPr eaLnBrk="1" hangingPunct="1"/>
            <a:r>
              <a:rPr lang="en-US" smtClean="0"/>
              <a:t>LEVEL 2— Self Protection</a:t>
            </a:r>
          </a:p>
          <a:p>
            <a:pPr eaLnBrk="1" hangingPunct="1"/>
            <a:r>
              <a:rPr lang="en-US" smtClean="0"/>
              <a:t>LEVEL 3— It’s About Winning</a:t>
            </a:r>
          </a:p>
          <a:p>
            <a:pPr eaLnBrk="1" hangingPunct="1"/>
            <a:r>
              <a:rPr lang="en-US" smtClean="0"/>
              <a:t>LEVEL 4— Fight or Flight</a:t>
            </a:r>
          </a:p>
          <a:p>
            <a:pPr eaLnBrk="1" hangingPunct="1"/>
            <a:r>
              <a:rPr lang="en-US" smtClean="0"/>
              <a:t>LEVEL 5— Destroy the Enemy</a:t>
            </a:r>
          </a:p>
          <a:p>
            <a:pPr eaLnBrk="1" hangingPunct="1"/>
            <a:endParaRPr lang="en-US" smtClean="0"/>
          </a:p>
        </p:txBody>
      </p:sp>
      <p:pic>
        <p:nvPicPr>
          <p:cNvPr id="22531" name="Picture 4" descr="fbcsnewlog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779463" y="892175"/>
            <a:ext cx="7583487" cy="1044575"/>
          </a:xfrm>
        </p:spPr>
        <p:txBody>
          <a:bodyPr/>
          <a:lstStyle/>
          <a:p>
            <a:pPr eaLnBrk="1" hangingPunct="1"/>
            <a:r>
              <a:rPr lang="en-US" smtClean="0"/>
              <a:t>LEVEL 1—A Problem to Solve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471738"/>
            <a:ext cx="7583487" cy="4208462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Tackling the problem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No personal attacks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Not digging up old problems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  <p:pic>
        <p:nvPicPr>
          <p:cNvPr id="23555" name="Picture 4" descr="fbcsnewlog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779463" y="774700"/>
            <a:ext cx="7583487" cy="1044575"/>
          </a:xfrm>
        </p:spPr>
        <p:txBody>
          <a:bodyPr/>
          <a:lstStyle/>
          <a:p>
            <a:pPr eaLnBrk="1" hangingPunct="1"/>
            <a:r>
              <a:rPr lang="en-US" smtClean="0"/>
              <a:t>LEVEL 2—Self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413000"/>
            <a:ext cx="7583487" cy="4208463"/>
          </a:xfrm>
        </p:spPr>
        <p:txBody>
          <a:bodyPr/>
          <a:lstStyle/>
          <a:p>
            <a:pPr marL="457200" indent="-457200" eaLnBrk="1" hangingPunct="1">
              <a:buFont typeface="Trebuchet MS" pitchFamily="34" charset="0"/>
              <a:buAutoNum type="arabicPeriod"/>
            </a:pPr>
            <a:r>
              <a:rPr lang="en-US" smtClean="0"/>
              <a:t>Worried about saving face</a:t>
            </a:r>
          </a:p>
          <a:p>
            <a:pPr marL="457200" indent="-457200" eaLnBrk="1" hangingPunct="1">
              <a:buFont typeface="Trebuchet MS" pitchFamily="34" charset="0"/>
              <a:buAutoNum type="arabicPeriod"/>
            </a:pPr>
            <a:r>
              <a:rPr lang="en-US" smtClean="0"/>
              <a:t>Disputers keep records of wrong</a:t>
            </a:r>
          </a:p>
          <a:p>
            <a:pPr marL="457200" indent="-457200" eaLnBrk="1" hangingPunct="1">
              <a:buFont typeface="Trebuchet MS" pitchFamily="34" charset="0"/>
              <a:buAutoNum type="arabicPeriod"/>
            </a:pPr>
            <a:r>
              <a:rPr lang="en-US" smtClean="0"/>
              <a:t>Casting doubt or judgment on the other party</a:t>
            </a:r>
          </a:p>
        </p:txBody>
      </p:sp>
      <p:pic>
        <p:nvPicPr>
          <p:cNvPr id="24579" name="Picture 3" descr="fbcsnewlog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779463" y="1054100"/>
            <a:ext cx="7583487" cy="1044575"/>
          </a:xfrm>
        </p:spPr>
        <p:txBody>
          <a:bodyPr/>
          <a:lstStyle/>
          <a:p>
            <a:pPr eaLnBrk="1" hangingPunct="1"/>
            <a:r>
              <a:rPr lang="en-US" smtClean="0"/>
              <a:t>LEVEL 3—It’s About Winning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565400"/>
            <a:ext cx="7583487" cy="4208463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People lining up to take sides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 soul motivation is to win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Language becomes vague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5603" name="Picture 3" descr="fbcsnewlog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779463" y="876300"/>
            <a:ext cx="7583487" cy="1044575"/>
          </a:xfrm>
        </p:spPr>
        <p:txBody>
          <a:bodyPr/>
          <a:lstStyle/>
          <a:p>
            <a:pPr eaLnBrk="1" hangingPunct="1"/>
            <a:r>
              <a:rPr lang="en-US" smtClean="0"/>
              <a:t>LEVEL 4—Fight or Flight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590800"/>
            <a:ext cx="7583487" cy="4208463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Fighting for your position</a:t>
            </a:r>
          </a:p>
          <a:p>
            <a:pPr marL="295275" lvl="1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a.   The fight centers on principles</a:t>
            </a:r>
          </a:p>
          <a:p>
            <a:pPr marL="752475" lvl="1" indent="-457200" eaLnBrk="1" fontAlgn="auto" hangingPunct="1">
              <a:spcAft>
                <a:spcPts val="0"/>
              </a:spcAft>
              <a:buFont typeface="Wingdings 2" pitchFamily="18" charset="2"/>
              <a:buAutoNum type="alphaLcPeriod" startAt="2"/>
              <a:defRPr/>
            </a:pPr>
            <a:r>
              <a:rPr lang="en-US" dirty="0" smtClean="0"/>
              <a:t>No room for compromise</a:t>
            </a:r>
          </a:p>
          <a:p>
            <a:pPr marL="752475" lvl="1" indent="-457200" eaLnBrk="1" fontAlgn="auto" hangingPunct="1">
              <a:spcAft>
                <a:spcPts val="0"/>
              </a:spcAft>
              <a:buFont typeface="Wingdings 2" pitchFamily="18" charset="2"/>
              <a:buAutoNum type="alphaLcPeriod" startAt="2"/>
              <a:defRPr/>
            </a:pPr>
            <a:endParaRPr lang="en-US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dirty="0" smtClean="0"/>
              <a:t>Fleeing the situation altogether</a:t>
            </a:r>
          </a:p>
          <a:p>
            <a:pPr marL="752475" lvl="1" indent="-457200" eaLnBrk="1" fontAlgn="auto" hangingPunct="1">
              <a:spcAft>
                <a:spcPts val="0"/>
              </a:spcAft>
              <a:buFont typeface="Wingdings 2" pitchFamily="18" charset="2"/>
              <a:buAutoNum type="alphaLcPeriod"/>
              <a:defRPr/>
            </a:pPr>
            <a:r>
              <a:rPr lang="en-US" dirty="0" smtClean="0"/>
              <a:t>Unable to see any resolution in sight</a:t>
            </a:r>
          </a:p>
          <a:p>
            <a:pPr marL="752475" lvl="1" indent="-457200" eaLnBrk="1" fontAlgn="auto" hangingPunct="1">
              <a:spcAft>
                <a:spcPts val="0"/>
              </a:spcAft>
              <a:buFont typeface="Wingdings 2" pitchFamily="18" charset="2"/>
              <a:buAutoNum type="alphaLcPeriod"/>
              <a:defRPr/>
            </a:pPr>
            <a:r>
              <a:rPr lang="en-US" dirty="0" smtClean="0"/>
              <a:t>Relationships are damaged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 2" pitchFamily="18" charset="2"/>
              <a:buAutoNum type="arabicPeriod"/>
              <a:defRPr/>
            </a:pPr>
            <a:endParaRPr lang="en-US" dirty="0" smtClean="0"/>
          </a:p>
          <a:p>
            <a:pPr marL="752475" lvl="1" indent="-457200" eaLnBrk="1" fontAlgn="auto" hangingPunct="1">
              <a:spcAft>
                <a:spcPts val="0"/>
              </a:spcAft>
              <a:buFont typeface="Wingdings 2" pitchFamily="18" charset="2"/>
              <a:buAutoNum type="alphaLcPeriod" startAt="2"/>
              <a:defRPr/>
            </a:pPr>
            <a:endParaRPr lang="en-US" dirty="0"/>
          </a:p>
          <a:p>
            <a:pPr marL="752475" lvl="1" indent="-457200" eaLnBrk="1" fontAlgn="auto" hangingPunct="1">
              <a:spcAft>
                <a:spcPts val="0"/>
              </a:spcAft>
              <a:buFont typeface="Wingdings 2" pitchFamily="18" charset="2"/>
              <a:buAutoNum type="alphaLcPeriod" startAt="2"/>
              <a:defRPr/>
            </a:pPr>
            <a:endParaRPr lang="en-US" dirty="0" smtClean="0"/>
          </a:p>
          <a:p>
            <a:pPr marL="752475" lvl="1" indent="-457200" eaLnBrk="1" fontAlgn="auto" hangingPunct="1">
              <a:spcAft>
                <a:spcPts val="0"/>
              </a:spcAft>
              <a:buFont typeface="Wingdings 2" pitchFamily="18" charset="2"/>
              <a:buAutoNum type="alphaLcPeriod" startAt="2"/>
              <a:defRPr/>
            </a:pPr>
            <a:endParaRPr lang="en-US" dirty="0"/>
          </a:p>
        </p:txBody>
      </p:sp>
      <p:pic>
        <p:nvPicPr>
          <p:cNvPr id="26627" name="Picture 3" descr="fbcsnewlog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266700"/>
            <a:ext cx="30337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664</TotalTime>
  <Words>507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Revolution</vt:lpstr>
      <vt:lpstr>Managing Conflict in the Local Church</vt:lpstr>
      <vt:lpstr>Objectives:</vt:lpstr>
      <vt:lpstr>Conflict</vt:lpstr>
      <vt:lpstr>The Need for Managing Church Conflict</vt:lpstr>
      <vt:lpstr>Five Levels of Conflict</vt:lpstr>
      <vt:lpstr>LEVEL 1—A Problem to Solve</vt:lpstr>
      <vt:lpstr>LEVEL 2—Self Protection</vt:lpstr>
      <vt:lpstr>LEVEL 3—It’s About Winning</vt:lpstr>
      <vt:lpstr>LEVEL 4—Fight or Flight</vt:lpstr>
      <vt:lpstr>LEVEL 5—Destroy the Enemy</vt:lpstr>
      <vt:lpstr>Strategies to Manage Conflict</vt:lpstr>
      <vt:lpstr>Following Matthew 18: 15-33</vt:lpstr>
      <vt:lpstr>Collaborative Problem Solving</vt:lpstr>
      <vt:lpstr>Collaborative Problem Solving, cont…</vt:lpstr>
      <vt:lpstr>Seek an Interventionist</vt:lpstr>
      <vt:lpstr>Biblical Examples of Conflict Resolution</vt:lpstr>
      <vt:lpstr>Take Home Message…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Corey Wilson</dc:creator>
  <cp:lastModifiedBy>MEMBER</cp:lastModifiedBy>
  <cp:revision>68</cp:revision>
  <dcterms:created xsi:type="dcterms:W3CDTF">2011-09-18T22:47:14Z</dcterms:created>
  <dcterms:modified xsi:type="dcterms:W3CDTF">2013-03-22T04:38:48Z</dcterms:modified>
</cp:coreProperties>
</file>